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14"/>
  </p:notesMasterIdLst>
  <p:handoutMasterIdLst>
    <p:handoutMasterId r:id="rId15"/>
  </p:handoutMasterIdLst>
  <p:sldIdLst>
    <p:sldId id="256" r:id="rId3"/>
    <p:sldId id="274" r:id="rId4"/>
    <p:sldId id="284" r:id="rId5"/>
    <p:sldId id="278" r:id="rId6"/>
    <p:sldId id="277" r:id="rId7"/>
    <p:sldId id="279" r:id="rId8"/>
    <p:sldId id="282" r:id="rId9"/>
    <p:sldId id="283" r:id="rId10"/>
    <p:sldId id="280" r:id="rId11"/>
    <p:sldId id="273" r:id="rId12"/>
    <p:sldId id="257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ile, Beliyou (IFPRI)" initials="HB(" lastIdx="3" clrIdx="0">
    <p:extLst>
      <p:ext uri="{19B8F6BF-5375-455C-9EA6-DF929625EA0E}">
        <p15:presenceInfo xmlns:p15="http://schemas.microsoft.com/office/powerpoint/2012/main" userId="S-1-5-21-937917569-1289706902-922709458-110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3324" autoAdjust="0"/>
  </p:normalViewPr>
  <p:slideViewPr>
    <p:cSldViewPr>
      <p:cViewPr varScale="1">
        <p:scale>
          <a:sx n="86" d="100"/>
          <a:sy n="86" d="100"/>
        </p:scale>
        <p:origin x="15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1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02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85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177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71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98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68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064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7" name="Picture 16" descr="AR_Global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33550" y="5534025"/>
            <a:ext cx="5676900" cy="561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1745F83-B6BF-4075-BB15-FE66120FD121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223FDBD-5B81-451C-89BD-47D5719D2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03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50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002"/>
            <a:ext cx="9144000" cy="1349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  <p:sldLayoutId id="214748367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42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52400" y="1447800"/>
            <a:ext cx="8534399" cy="2209800"/>
          </a:xfrm>
        </p:spPr>
        <p:txBody>
          <a:bodyPr/>
          <a:lstStyle/>
          <a:p>
            <a:endParaRPr lang="en-US" sz="3200" b="1" dirty="0" smtClean="0"/>
          </a:p>
          <a:p>
            <a:r>
              <a:rPr lang="en-US" sz="3200" b="1" dirty="0" smtClean="0"/>
              <a:t>Africa RISING West Africa Mega Site M&amp;E Activities Summary </a:t>
            </a:r>
          </a:p>
          <a:p>
            <a:r>
              <a:rPr lang="en-US" sz="3200" b="1" dirty="0" smtClean="0"/>
              <a:t> </a:t>
            </a:r>
            <a:endParaRPr lang="en-US" sz="32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609600" y="4648200"/>
            <a:ext cx="792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1400" dirty="0"/>
              <a:t/>
            </a:r>
            <a:br>
              <a:rPr lang="en-US" sz="1400" dirty="0"/>
            </a:br>
            <a:r>
              <a:rPr lang="en-US" sz="2400" b="1" dirty="0" smtClean="0"/>
              <a:t>Africa </a:t>
            </a:r>
            <a:r>
              <a:rPr lang="en-US" sz="2400" b="1" dirty="0"/>
              <a:t>RISING </a:t>
            </a:r>
            <a:r>
              <a:rPr lang="en-US" sz="2400" b="1" dirty="0" smtClean="0"/>
              <a:t>West Africa Review and Planning Meeting</a:t>
            </a:r>
            <a:endParaRPr lang="en-US" sz="2400" b="1" dirty="0"/>
          </a:p>
          <a:p>
            <a:r>
              <a:rPr lang="en-US" sz="2400" b="1" i="1" dirty="0" smtClean="0"/>
              <a:t>	</a:t>
            </a:r>
            <a:r>
              <a:rPr lang="en-US" sz="2400" b="1" dirty="0"/>
              <a:t>February 3-4, 2014; Bamako, Mali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endParaRPr lang="en-US" sz="24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912937" y="3803433"/>
            <a:ext cx="5318125" cy="737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2800" b="1" dirty="0" smtClean="0"/>
              <a:t>Beliyou Haile, IFPRI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81200"/>
            <a:ext cx="7772400" cy="4572000"/>
          </a:xfrm>
        </p:spPr>
        <p:txBody>
          <a:bodyPr/>
          <a:lstStyle/>
          <a:p>
            <a:pPr marL="114300" indent="0" algn="ctr">
              <a:buNone/>
            </a:pPr>
            <a:endParaRPr lang="en-US" dirty="0" smtClean="0"/>
          </a:p>
          <a:p>
            <a:pPr marL="114300" indent="0" algn="ctr">
              <a:buNone/>
            </a:pPr>
            <a:endParaRPr lang="en-US" dirty="0" smtClean="0"/>
          </a:p>
          <a:p>
            <a:pPr marL="114300" indent="0" algn="ctr">
              <a:buNone/>
            </a:pPr>
            <a:r>
              <a:rPr lang="en-US" sz="3600" b="1" dirty="0" smtClean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63063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828800"/>
            <a:ext cx="8610600" cy="4724400"/>
          </a:xfrm>
        </p:spPr>
        <p:txBody>
          <a:bodyPr/>
          <a:lstStyle/>
          <a:p>
            <a:r>
              <a:rPr lang="en-US" dirty="0"/>
              <a:t>Survey design meeting </a:t>
            </a:r>
            <a:endParaRPr lang="en-US" dirty="0" smtClean="0"/>
          </a:p>
          <a:p>
            <a:r>
              <a:rPr lang="en-US" dirty="0" smtClean="0"/>
              <a:t>Household survey tool adaptation</a:t>
            </a:r>
          </a:p>
          <a:p>
            <a:r>
              <a:rPr lang="en-US" dirty="0" smtClean="0"/>
              <a:t>Community survey tool adaptation  </a:t>
            </a:r>
            <a:endParaRPr lang="en-US" dirty="0"/>
          </a:p>
          <a:p>
            <a:r>
              <a:rPr lang="en-US" dirty="0" smtClean="0"/>
              <a:t>Visits to action communities  </a:t>
            </a:r>
          </a:p>
          <a:p>
            <a:r>
              <a:rPr lang="en-US" dirty="0" smtClean="0"/>
              <a:t>Re-selection of control </a:t>
            </a:r>
            <a:r>
              <a:rPr lang="en-US" dirty="0" smtClean="0"/>
              <a:t>communities(next </a:t>
            </a:r>
            <a:r>
              <a:rPr lang="en-US" dirty="0" smtClean="0"/>
              <a:t>side) </a:t>
            </a:r>
            <a:endParaRPr lang="en-US" dirty="0" smtClean="0"/>
          </a:p>
          <a:p>
            <a:r>
              <a:rPr lang="en-US" dirty="0"/>
              <a:t>Web-based Project Monitoring and Mapping Tool (PMT) and protocol </a:t>
            </a:r>
            <a:r>
              <a:rPr lang="en-US" dirty="0" smtClean="0"/>
              <a:t>(also for Mali)</a:t>
            </a:r>
            <a:endParaRPr lang="en-US" dirty="0"/>
          </a:p>
          <a:p>
            <a:r>
              <a:rPr lang="en-US" dirty="0" smtClean="0"/>
              <a:t>Compilation </a:t>
            </a:r>
            <a:r>
              <a:rPr lang="en-US" dirty="0" smtClean="0"/>
              <a:t>of </a:t>
            </a:r>
            <a:r>
              <a:rPr lang="en-US" dirty="0" err="1" smtClean="0"/>
              <a:t>FtF</a:t>
            </a:r>
            <a:r>
              <a:rPr lang="en-US" dirty="0" smtClean="0"/>
              <a:t> indicators (joint) </a:t>
            </a:r>
          </a:p>
          <a:p>
            <a:r>
              <a:rPr lang="en-US" dirty="0" smtClean="0"/>
              <a:t>Survey firm procurement (</a:t>
            </a:r>
            <a:r>
              <a:rPr lang="en-US" dirty="0" err="1" smtClean="0"/>
              <a:t>Panafields</a:t>
            </a:r>
            <a:r>
              <a:rPr lang="en-US" dirty="0" smtClean="0"/>
              <a:t>)</a:t>
            </a:r>
          </a:p>
          <a:p>
            <a:r>
              <a:rPr lang="en-US" dirty="0" smtClean="0"/>
              <a:t>Hired a </a:t>
            </a:r>
            <a:r>
              <a:rPr lang="en-US" dirty="0" smtClean="0"/>
              <a:t>survey </a:t>
            </a:r>
            <a:r>
              <a:rPr lang="en-US" dirty="0" smtClean="0"/>
              <a:t>manager (</a:t>
            </a:r>
            <a:r>
              <a:rPr lang="en-US" dirty="0" smtClean="0"/>
              <a:t>Cecilia Tinonin, PhD)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458200" cy="457200"/>
          </a:xfrm>
        </p:spPr>
        <p:txBody>
          <a:bodyPr/>
          <a:lstStyle/>
          <a:p>
            <a:r>
              <a:rPr lang="en-US" sz="3600" b="1" dirty="0" smtClean="0"/>
              <a:t>M&amp;E Activities (Ghana)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6064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920" y="1173650"/>
            <a:ext cx="6539080" cy="52815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9502"/>
          <a:stretch/>
        </p:blipFill>
        <p:spPr>
          <a:xfrm>
            <a:off x="228600" y="1921139"/>
            <a:ext cx="2922053" cy="3034660"/>
          </a:xfrm>
          <a:prstGeom prst="rect">
            <a:avLst/>
          </a:prstGeom>
        </p:spPr>
      </p:pic>
      <p:sp>
        <p:nvSpPr>
          <p:cNvPr id="4" name="Text Placeholder 2"/>
          <p:cNvSpPr txBox="1">
            <a:spLocks/>
          </p:cNvSpPr>
          <p:nvPr/>
        </p:nvSpPr>
        <p:spPr>
          <a:xfrm>
            <a:off x="457200" y="1295400"/>
            <a:ext cx="84582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smtClean="0"/>
              <a:t>M&amp;E Activities (Ghana)</a:t>
            </a:r>
            <a:endParaRPr lang="en-US" sz="3600" b="1" dirty="0"/>
          </a:p>
        </p:txBody>
      </p:sp>
      <p:sp>
        <p:nvSpPr>
          <p:cNvPr id="2" name="Rectangle 1"/>
          <p:cNvSpPr/>
          <p:nvPr/>
        </p:nvSpPr>
        <p:spPr>
          <a:xfrm>
            <a:off x="0" y="646502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Selection of new control communities for potential collaboration </a:t>
            </a:r>
            <a:r>
              <a:rPr lang="en-US" dirty="0"/>
              <a:t>with Vital </a:t>
            </a:r>
            <a:r>
              <a:rPr lang="en-US" dirty="0" smtClean="0"/>
              <a:t>Signs in UER and 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86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81200"/>
            <a:ext cx="8458200" cy="4724400"/>
          </a:xfrm>
        </p:spPr>
        <p:txBody>
          <a:bodyPr/>
          <a:lstStyle/>
          <a:p>
            <a:r>
              <a:rPr lang="en-US" dirty="0" smtClean="0"/>
              <a:t>Proposed design for the household survey [# to be confirmed) </a:t>
            </a:r>
          </a:p>
          <a:p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Equal # beneficiaries per village</a:t>
            </a:r>
          </a:p>
          <a:p>
            <a:r>
              <a:rPr lang="en-US" dirty="0" smtClean="0"/>
              <a:t>List of beneficiaries, intervention type, and their identifying information will be needed </a:t>
            </a:r>
          </a:p>
          <a:p>
            <a:r>
              <a:rPr lang="en-US" dirty="0" smtClean="0"/>
              <a:t>Census vs. sampling of </a:t>
            </a:r>
            <a:r>
              <a:rPr lang="en-US" dirty="0" smtClean="0"/>
              <a:t>beneficiaries (logistics, budget,</a:t>
            </a:r>
          </a:p>
          <a:p>
            <a:pPr marL="114300" indent="0">
              <a:buNone/>
            </a:pPr>
            <a:r>
              <a:rPr lang="en-US" dirty="0"/>
              <a:t> </a:t>
            </a:r>
            <a:r>
              <a:rPr lang="en-US" dirty="0" smtClean="0"/>
              <a:t>“statistical” benefit)</a:t>
            </a:r>
            <a:r>
              <a:rPr lang="en-US" dirty="0" smtClean="0"/>
              <a:t> </a:t>
            </a: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458200" cy="457200"/>
          </a:xfrm>
        </p:spPr>
        <p:txBody>
          <a:bodyPr/>
          <a:lstStyle/>
          <a:p>
            <a:r>
              <a:rPr lang="en-US" sz="3600" b="1" dirty="0" smtClean="0"/>
              <a:t>M&amp;E Activities (Ghana)</a:t>
            </a:r>
            <a:endParaRPr lang="en-US" sz="3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07433"/>
              </p:ext>
            </p:extLst>
          </p:nvPr>
        </p:nvGraphicFramePr>
        <p:xfrm>
          <a:off x="1066800" y="3000154"/>
          <a:ext cx="6324600" cy="1437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538"/>
                <a:gridCol w="2108200"/>
                <a:gridCol w="1841062"/>
                <a:gridCol w="1066800"/>
              </a:tblGrid>
              <a:tr h="317913">
                <a:tc>
                  <a:txBody>
                    <a:bodyPr/>
                    <a:lstStyle/>
                    <a:p>
                      <a:r>
                        <a:rPr lang="en-US" dirty="0" smtClean="0"/>
                        <a:t>Unit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Control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291686">
                <a:tc>
                  <a:txBody>
                    <a:bodyPr/>
                    <a:lstStyle/>
                    <a:p>
                      <a:r>
                        <a:rPr lang="en-US" dirty="0" smtClean="0"/>
                        <a:t>Community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N=25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N=25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706474">
                <a:tc>
                  <a:txBody>
                    <a:bodyPr/>
                    <a:lstStyle/>
                    <a:p>
                      <a:r>
                        <a:rPr lang="en-US" dirty="0" smtClean="0"/>
                        <a:t>Household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B   </a:t>
                      </a:r>
                      <a:r>
                        <a:rPr lang="en-US" dirty="0" smtClean="0"/>
                        <a:t>=  750 (25X30)</a:t>
                      </a:r>
                    </a:p>
                    <a:p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NB</a:t>
                      </a:r>
                      <a:r>
                        <a:rPr lang="en-US" baseline="0" dirty="0" smtClean="0"/>
                        <a:t> =  250 (25X10)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C</a:t>
                      </a:r>
                      <a:r>
                        <a:rPr lang="en-US" baseline="0" dirty="0" smtClean="0"/>
                        <a:t> =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250 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smtClean="0"/>
                        <a:t>25X20)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T</a:t>
                      </a:r>
                      <a:r>
                        <a:rPr lang="en-US" dirty="0" smtClean="0"/>
                        <a:t>=500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35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164382"/>
              </p:ext>
            </p:extLst>
          </p:nvPr>
        </p:nvGraphicFramePr>
        <p:xfrm>
          <a:off x="457200" y="2504420"/>
          <a:ext cx="8153401" cy="295062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4724400"/>
                <a:gridCol w="1524000"/>
                <a:gridCol w="1905001"/>
              </a:tblGrid>
              <a:tr h="54215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Activity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Start </a:t>
                      </a:r>
                      <a:r>
                        <a:rPr lang="en-US" sz="1800" kern="1200" dirty="0" smtClean="0"/>
                        <a:t>date 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(2014)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Completion </a:t>
                      </a:r>
                      <a:r>
                        <a:rPr lang="en-US" sz="1800" kern="1200" dirty="0" smtClean="0"/>
                        <a:t>date (2014)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306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/>
                        <a:t>Finalization of </a:t>
                      </a:r>
                      <a:r>
                        <a:rPr lang="en-US" sz="1800" b="0" kern="1200" dirty="0" smtClean="0"/>
                        <a:t>work plan/survey tools/government clearance 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25</a:t>
                      </a:r>
                      <a:r>
                        <a:rPr lang="en-US" sz="1800" kern="1200" baseline="30000" dirty="0" smtClean="0"/>
                        <a:t>th</a:t>
                      </a:r>
                      <a:r>
                        <a:rPr lang="en-US" sz="1800" kern="1200" baseline="0" dirty="0" smtClean="0"/>
                        <a:t> Jan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21th</a:t>
                      </a:r>
                      <a:r>
                        <a:rPr lang="en-US" sz="1800" kern="1200" baseline="0" dirty="0" smtClean="0"/>
                        <a:t> </a:t>
                      </a:r>
                      <a:r>
                        <a:rPr lang="en-US" sz="1800" kern="1200" dirty="0" smtClean="0"/>
                        <a:t>Feb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073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 smtClean="0"/>
                        <a:t>Household listing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10th  Feb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24th Feb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387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 smtClean="0"/>
                        <a:t>Survey personnel training and piloting (Tamale) 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24th  Feb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9th </a:t>
                      </a:r>
                      <a:r>
                        <a:rPr lang="en-US" sz="1800" kern="1200" dirty="0" smtClean="0"/>
                        <a:t>Mar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5023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/>
                        <a:t>Main field work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10th  </a:t>
                      </a:r>
                      <a:r>
                        <a:rPr lang="en-US" sz="1800" kern="1200" dirty="0" smtClean="0"/>
                        <a:t>Mar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7th </a:t>
                      </a:r>
                      <a:r>
                        <a:rPr lang="en-US" sz="1800" kern="1200" dirty="0" smtClean="0"/>
                        <a:t>Apr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3961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/>
                        <a:t>Data entry, cleaning and processing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17th  Mar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14th </a:t>
                      </a:r>
                      <a:r>
                        <a:rPr lang="en-US" sz="1800" kern="1200" dirty="0" smtClean="0"/>
                        <a:t>Apr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52400" y="1981200"/>
            <a:ext cx="845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Household and Community Surveys - Timeline  </a:t>
            </a:r>
            <a:endParaRPr lang="en-US" sz="2800" b="1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458200" cy="457200"/>
          </a:xfrm>
        </p:spPr>
        <p:txBody>
          <a:bodyPr/>
          <a:lstStyle/>
          <a:p>
            <a:r>
              <a:rPr lang="en-US" sz="3600" b="1" dirty="0" smtClean="0"/>
              <a:t>M&amp;E Activities (Ghana)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3046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981200"/>
            <a:ext cx="8915400" cy="4572000"/>
          </a:xfrm>
        </p:spPr>
        <p:txBody>
          <a:bodyPr/>
          <a:lstStyle/>
          <a:p>
            <a:r>
              <a:rPr lang="en-US" dirty="0" smtClean="0"/>
              <a:t>Draft household survey tool adaption </a:t>
            </a:r>
          </a:p>
          <a:p>
            <a:r>
              <a:rPr lang="en-US" dirty="0" smtClean="0"/>
              <a:t>Community survey tool adaptation </a:t>
            </a:r>
            <a:endParaRPr lang="en-US" dirty="0"/>
          </a:p>
          <a:p>
            <a:r>
              <a:rPr lang="en-US" dirty="0" smtClean="0"/>
              <a:t>M&amp;E meeting </a:t>
            </a:r>
          </a:p>
          <a:p>
            <a:r>
              <a:rPr lang="en-US" dirty="0" smtClean="0"/>
              <a:t>Visits to action communities </a:t>
            </a:r>
            <a:endParaRPr lang="en-US" dirty="0" smtClean="0"/>
          </a:p>
          <a:p>
            <a:r>
              <a:rPr lang="en-US" dirty="0" smtClean="0"/>
              <a:t>Compilation </a:t>
            </a:r>
            <a:r>
              <a:rPr lang="en-US" dirty="0"/>
              <a:t>of </a:t>
            </a:r>
            <a:r>
              <a:rPr lang="en-US" dirty="0" err="1"/>
              <a:t>FtF</a:t>
            </a:r>
            <a:r>
              <a:rPr lang="en-US" dirty="0"/>
              <a:t> indicators (joint) </a:t>
            </a:r>
          </a:p>
          <a:p>
            <a:r>
              <a:rPr lang="en-US" dirty="0" smtClean="0"/>
              <a:t>Survey firm procurement (</a:t>
            </a:r>
            <a:r>
              <a:rPr lang="en-US" dirty="0" err="1" smtClean="0"/>
              <a:t>Marikani</a:t>
            </a:r>
            <a:r>
              <a:rPr lang="en-US" dirty="0" smtClean="0"/>
              <a:t>)</a:t>
            </a:r>
          </a:p>
          <a:p>
            <a:r>
              <a:rPr lang="en-US" dirty="0" smtClean="0"/>
              <a:t>Hired </a:t>
            </a:r>
            <a:r>
              <a:rPr lang="en-US" dirty="0" smtClean="0"/>
              <a:t>a French speaking survey </a:t>
            </a:r>
            <a:r>
              <a:rPr lang="en-US" dirty="0" smtClean="0"/>
              <a:t>manager (</a:t>
            </a:r>
            <a:r>
              <a:rPr lang="en-US" dirty="0" smtClean="0"/>
              <a:t>Patrice Howard, PhD)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458200" cy="457200"/>
          </a:xfrm>
        </p:spPr>
        <p:txBody>
          <a:bodyPr/>
          <a:lstStyle/>
          <a:p>
            <a:r>
              <a:rPr lang="en-US" sz="3600" b="1" dirty="0" smtClean="0"/>
              <a:t>M&amp;E Activities (Mali)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57220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81200"/>
            <a:ext cx="7772400" cy="4572000"/>
          </a:xfrm>
        </p:spPr>
        <p:txBody>
          <a:bodyPr/>
          <a:lstStyle/>
          <a:p>
            <a:r>
              <a:rPr lang="en-US" dirty="0" smtClean="0"/>
              <a:t>Proposed household survey design [#s to be confirmed]</a:t>
            </a:r>
          </a:p>
          <a:p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r>
              <a:rPr lang="en-US" dirty="0" smtClean="0"/>
              <a:t>Equal # beneficiaries per villages</a:t>
            </a:r>
          </a:p>
          <a:p>
            <a:r>
              <a:rPr lang="en-US" dirty="0"/>
              <a:t>L</a:t>
            </a:r>
            <a:r>
              <a:rPr lang="en-US" dirty="0" smtClean="0"/>
              <a:t>ist of beneficiaries, intervention type, and identifying information will be needed </a:t>
            </a:r>
          </a:p>
          <a:p>
            <a:pPr marL="114300" indent="0">
              <a:buNone/>
            </a:pPr>
            <a:endParaRPr lang="en-US" dirty="0" smtClean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458200" cy="457200"/>
          </a:xfrm>
        </p:spPr>
        <p:txBody>
          <a:bodyPr/>
          <a:lstStyle/>
          <a:p>
            <a:r>
              <a:rPr lang="en-US" sz="3600" b="1" dirty="0" smtClean="0"/>
              <a:t>M&amp;E Activities (Mali)</a:t>
            </a:r>
            <a:endParaRPr lang="en-US" sz="3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256313"/>
              </p:ext>
            </p:extLst>
          </p:nvPr>
        </p:nvGraphicFramePr>
        <p:xfrm>
          <a:off x="762000" y="2895600"/>
          <a:ext cx="6629400" cy="146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2209800"/>
                <a:gridCol w="1752600"/>
                <a:gridCol w="12954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Unit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Control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Community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N=10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N=10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Household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B    </a:t>
                      </a:r>
                      <a:r>
                        <a:rPr lang="en-US" dirty="0" smtClean="0"/>
                        <a:t>= 300 (10X30)</a:t>
                      </a:r>
                    </a:p>
                    <a:p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NB</a:t>
                      </a:r>
                      <a:r>
                        <a:rPr lang="en-US" baseline="0" dirty="0" smtClean="0"/>
                        <a:t> =  100 (10X10)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C </a:t>
                      </a:r>
                      <a:r>
                        <a:rPr lang="en-US" baseline="0" dirty="0" smtClean="0"/>
                        <a:t>=</a:t>
                      </a:r>
                      <a:r>
                        <a:rPr lang="en-US" dirty="0" smtClean="0"/>
                        <a:t>200 (10X20)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</a:t>
                      </a:r>
                      <a:r>
                        <a:rPr lang="en-US" baseline="-25000" dirty="0" smtClean="0"/>
                        <a:t>T</a:t>
                      </a:r>
                      <a:r>
                        <a:rPr lang="en-US" baseline="0" dirty="0" smtClean="0"/>
                        <a:t>=700</a:t>
                      </a:r>
                      <a:endParaRPr lang="en-US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806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358002"/>
              </p:ext>
            </p:extLst>
          </p:nvPr>
        </p:nvGraphicFramePr>
        <p:xfrm>
          <a:off x="152400" y="2504420"/>
          <a:ext cx="8610602" cy="314052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4876800"/>
                <a:gridCol w="1676400"/>
                <a:gridCol w="2057402"/>
              </a:tblGrid>
              <a:tr h="54215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Activity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Start </a:t>
                      </a:r>
                      <a:r>
                        <a:rPr lang="en-US" sz="1800" kern="1200" dirty="0" smtClean="0"/>
                        <a:t>date 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(2014)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/>
                        <a:t>Completion </a:t>
                      </a:r>
                      <a:r>
                        <a:rPr lang="en-US" sz="1800" kern="1200" dirty="0" smtClean="0"/>
                        <a:t>date (2014)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306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Finalization of 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 plan/survey tools/government clearance/ recruitment of survey personnel (</a:t>
                      </a:r>
                      <a:r>
                        <a:rPr lang="en-US" sz="1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Aicha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Consulting &amp; Audit)</a:t>
                      </a:r>
                      <a:endParaRPr lang="en-US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21</a:t>
                      </a:r>
                      <a:r>
                        <a:rPr lang="en-US" sz="1800" kern="1200" baseline="30000" dirty="0" smtClean="0"/>
                        <a:t>th</a:t>
                      </a:r>
                      <a:r>
                        <a:rPr lang="en-US" sz="1800" kern="1200" baseline="0" dirty="0" smtClean="0"/>
                        <a:t> Jan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28th</a:t>
                      </a:r>
                      <a:r>
                        <a:rPr lang="en-US" sz="1800" kern="1200" baseline="0" dirty="0" smtClean="0"/>
                        <a:t> </a:t>
                      </a:r>
                      <a:r>
                        <a:rPr lang="en-US" sz="1800" kern="1200" dirty="0" smtClean="0"/>
                        <a:t>Feb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6073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 smtClean="0"/>
                        <a:t>Household listing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17th  </a:t>
                      </a:r>
                      <a:r>
                        <a:rPr lang="en-US" sz="1800" kern="1200" dirty="0"/>
                        <a:t>Feb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28th Feb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387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 smtClean="0"/>
                        <a:t>Survey personnel training and piloting (Bamako) 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3</a:t>
                      </a:r>
                      <a:r>
                        <a:rPr lang="en-US" sz="1800" kern="1200" baseline="30000" dirty="0" smtClean="0"/>
                        <a:t>rd</a:t>
                      </a:r>
                      <a:r>
                        <a:rPr lang="en-US" sz="1800" kern="1200" baseline="0" dirty="0" smtClean="0"/>
                        <a:t> March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15</a:t>
                      </a:r>
                      <a:r>
                        <a:rPr lang="en-US" sz="1800" kern="1200" baseline="30000" dirty="0" smtClean="0"/>
                        <a:t>th</a:t>
                      </a:r>
                      <a:r>
                        <a:rPr lang="en-US" sz="1800" kern="1200" baseline="0" dirty="0" smtClean="0"/>
                        <a:t> </a:t>
                      </a:r>
                      <a:r>
                        <a:rPr lang="en-US" sz="1800" kern="1200" dirty="0" smtClean="0"/>
                        <a:t>Mar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5023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/>
                        <a:t>Main field work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17</a:t>
                      </a:r>
                      <a:r>
                        <a:rPr lang="en-US" sz="1800" kern="1200" baseline="30000" dirty="0" smtClean="0"/>
                        <a:t>th</a:t>
                      </a:r>
                      <a:r>
                        <a:rPr lang="en-US" sz="1800" kern="1200" dirty="0" smtClean="0"/>
                        <a:t> Ma</a:t>
                      </a:r>
                      <a:r>
                        <a:rPr lang="en-US" sz="1800" kern="1200" baseline="0" dirty="0" smtClean="0"/>
                        <a:t>r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11th Apr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3961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/>
                        <a:t>Data entry, cleaning and processing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24</a:t>
                      </a:r>
                      <a:r>
                        <a:rPr lang="en-US" sz="1800" kern="1200" baseline="30000" dirty="0" smtClean="0"/>
                        <a:t>th</a:t>
                      </a:r>
                      <a:r>
                        <a:rPr lang="en-US" sz="1800" kern="1200" baseline="0" dirty="0" smtClean="0"/>
                        <a:t> </a:t>
                      </a:r>
                      <a:r>
                        <a:rPr lang="en-US" sz="1800" kern="1200" dirty="0" smtClean="0"/>
                        <a:t>Mar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21th Apr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52400" y="1981200"/>
            <a:ext cx="7201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Household and Community Surveys - Timeline  </a:t>
            </a:r>
            <a:endParaRPr lang="en-US" sz="2800" b="1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458200" cy="457200"/>
          </a:xfrm>
        </p:spPr>
        <p:txBody>
          <a:bodyPr/>
          <a:lstStyle/>
          <a:p>
            <a:r>
              <a:rPr lang="en-US" sz="3600" b="1" dirty="0" smtClean="0"/>
              <a:t>M&amp;E Activities (Mali)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050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" y="1752600"/>
            <a:ext cx="8991600" cy="5105400"/>
          </a:xfrm>
        </p:spPr>
        <p:txBody>
          <a:bodyPr/>
          <a:lstStyle/>
          <a:p>
            <a:r>
              <a:rPr lang="en-US" dirty="0" smtClean="0"/>
              <a:t>Delays in submitting application from ISSER…then </a:t>
            </a:r>
            <a:r>
              <a:rPr lang="en-US" dirty="0" smtClean="0"/>
              <a:t>withdrawal of </a:t>
            </a:r>
            <a:r>
              <a:rPr lang="en-US" dirty="0" smtClean="0"/>
              <a:t>its bid (January 17) </a:t>
            </a:r>
          </a:p>
          <a:p>
            <a:r>
              <a:rPr lang="en-US" dirty="0" smtClean="0"/>
              <a:t>Limited options (survey firms) in Mali. CAPI may not work with </a:t>
            </a:r>
            <a:r>
              <a:rPr lang="en-US" dirty="0" err="1" smtClean="0"/>
              <a:t>Marikani</a:t>
            </a:r>
            <a:r>
              <a:rPr lang="en-US" dirty="0" smtClean="0"/>
              <a:t>  </a:t>
            </a:r>
          </a:p>
          <a:p>
            <a:r>
              <a:rPr lang="en-US" dirty="0" smtClean="0"/>
              <a:t>Limited/ineffective communication with Justice </a:t>
            </a:r>
          </a:p>
          <a:p>
            <a:r>
              <a:rPr lang="en-US" dirty="0" smtClean="0"/>
              <a:t>Office space at IITA and IFPRI-Accra </a:t>
            </a:r>
          </a:p>
          <a:p>
            <a:r>
              <a:rPr lang="en-US" dirty="0" smtClean="0"/>
              <a:t>But </a:t>
            </a:r>
            <a:r>
              <a:rPr lang="en-US" dirty="0" smtClean="0"/>
              <a:t>Justice nowhere </a:t>
            </a:r>
            <a:r>
              <a:rPr lang="en-US" dirty="0" smtClean="0"/>
              <a:t>to be found since January 13</a:t>
            </a:r>
          </a:p>
          <a:p>
            <a:r>
              <a:rPr lang="en-US" dirty="0" smtClean="0"/>
              <a:t>M&amp;E team to post a vacancy announcement (potentially through IWMI). </a:t>
            </a:r>
            <a:endParaRPr lang="en-US" dirty="0" smtClean="0"/>
          </a:p>
          <a:p>
            <a:r>
              <a:rPr lang="en-US" dirty="0" smtClean="0"/>
              <a:t>Encourage </a:t>
            </a:r>
            <a:r>
              <a:rPr lang="en-US" dirty="0" smtClean="0"/>
              <a:t>competent candidates you may know to apply 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1219200"/>
            <a:ext cx="9144000" cy="457200"/>
          </a:xfrm>
        </p:spPr>
        <p:txBody>
          <a:bodyPr/>
          <a:lstStyle/>
          <a:p>
            <a:r>
              <a:rPr lang="en-US" sz="3600" b="1" dirty="0" smtClean="0"/>
              <a:t>Challenges and (Attempted) Solutions    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7845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RISING_Program Description 11 Nov 2013</Template>
  <TotalTime>4193</TotalTime>
  <Words>516</Words>
  <Application>Microsoft Office PowerPoint</Application>
  <PresentationFormat>On-screen Show (4:3)</PresentationFormat>
  <Paragraphs>130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Africa RISING presentations template_Global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IFPRI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Haile, Beliyou (IFPRI)</dc:creator>
  <cp:lastModifiedBy>Haile, Beliyou (IFPRI)</cp:lastModifiedBy>
  <cp:revision>130</cp:revision>
  <cp:lastPrinted>2011-10-06T11:45:23Z</cp:lastPrinted>
  <dcterms:created xsi:type="dcterms:W3CDTF">2013-11-09T18:59:13Z</dcterms:created>
  <dcterms:modified xsi:type="dcterms:W3CDTF">2014-02-03T08:13:46Z</dcterms:modified>
</cp:coreProperties>
</file>